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5.jpg" ContentType="image/jpeg"/>
  <Override PartName="/ppt/media/image38.jpg" ContentType="image/jpeg"/>
  <Override PartName="/ppt/media/image4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0" r:id="rId3"/>
    <p:sldId id="273" r:id="rId4"/>
    <p:sldId id="279" r:id="rId5"/>
    <p:sldId id="310" r:id="rId6"/>
    <p:sldId id="274" r:id="rId7"/>
    <p:sldId id="309" r:id="rId8"/>
    <p:sldId id="312" r:id="rId9"/>
    <p:sldId id="313" r:id="rId10"/>
    <p:sldId id="314" r:id="rId11"/>
    <p:sldId id="315" r:id="rId12"/>
    <p:sldId id="368" r:id="rId13"/>
    <p:sldId id="369" r:id="rId14"/>
    <p:sldId id="371" r:id="rId15"/>
    <p:sldId id="372" r:id="rId16"/>
    <p:sldId id="291" r:id="rId17"/>
    <p:sldId id="316" r:id="rId18"/>
    <p:sldId id="320" r:id="rId19"/>
    <p:sldId id="319" r:id="rId20"/>
    <p:sldId id="321" r:id="rId21"/>
    <p:sldId id="322" r:id="rId22"/>
    <p:sldId id="323" r:id="rId23"/>
    <p:sldId id="324" r:id="rId24"/>
    <p:sldId id="277" r:id="rId25"/>
    <p:sldId id="292" r:id="rId26"/>
    <p:sldId id="293" r:id="rId27"/>
    <p:sldId id="327" r:id="rId28"/>
    <p:sldId id="325" r:id="rId29"/>
    <p:sldId id="326" r:id="rId30"/>
    <p:sldId id="328" r:id="rId31"/>
    <p:sldId id="329" r:id="rId32"/>
    <p:sldId id="330" r:id="rId33"/>
    <p:sldId id="331" r:id="rId34"/>
    <p:sldId id="285" r:id="rId35"/>
    <p:sldId id="296" r:id="rId36"/>
    <p:sldId id="282" r:id="rId37"/>
    <p:sldId id="297" r:id="rId38"/>
    <p:sldId id="283" r:id="rId39"/>
    <p:sldId id="300" r:id="rId40"/>
    <p:sldId id="284" r:id="rId41"/>
    <p:sldId id="299" r:id="rId42"/>
    <p:sldId id="332" r:id="rId43"/>
    <p:sldId id="334" r:id="rId44"/>
    <p:sldId id="335" r:id="rId45"/>
    <p:sldId id="341" r:id="rId46"/>
    <p:sldId id="336" r:id="rId47"/>
    <p:sldId id="342" r:id="rId48"/>
    <p:sldId id="337" r:id="rId49"/>
    <p:sldId id="344" r:id="rId50"/>
    <p:sldId id="338" r:id="rId51"/>
    <p:sldId id="346" r:id="rId52"/>
    <p:sldId id="339" r:id="rId53"/>
    <p:sldId id="352" r:id="rId54"/>
    <p:sldId id="340" r:id="rId55"/>
    <p:sldId id="353" r:id="rId56"/>
    <p:sldId id="347" r:id="rId57"/>
    <p:sldId id="354" r:id="rId58"/>
    <p:sldId id="348" r:id="rId59"/>
    <p:sldId id="355" r:id="rId60"/>
    <p:sldId id="349" r:id="rId61"/>
    <p:sldId id="360" r:id="rId62"/>
    <p:sldId id="350" r:id="rId63"/>
    <p:sldId id="361" r:id="rId64"/>
    <p:sldId id="356" r:id="rId65"/>
    <p:sldId id="362" r:id="rId66"/>
    <p:sldId id="357" r:id="rId67"/>
    <p:sldId id="363" r:id="rId68"/>
    <p:sldId id="358" r:id="rId69"/>
    <p:sldId id="364" r:id="rId70"/>
    <p:sldId id="359" r:id="rId71"/>
    <p:sldId id="365" r:id="rId72"/>
    <p:sldId id="351" r:id="rId73"/>
    <p:sldId id="366" r:id="rId74"/>
    <p:sldId id="367" r:id="rId75"/>
    <p:sldId id="261" r:id="rId76"/>
    <p:sldId id="278" r:id="rId77"/>
  </p:sldIdLst>
  <p:sldSz cx="12192000" cy="6858000"/>
  <p:notesSz cx="12192000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>
      <p:cViewPr varScale="1">
        <p:scale>
          <a:sx n="78" d="100"/>
          <a:sy n="78" d="100"/>
        </p:scale>
        <p:origin x="91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53800" y="6361175"/>
            <a:ext cx="838200" cy="360045"/>
          </a:xfrm>
          <a:custGeom>
            <a:avLst/>
            <a:gdLst/>
            <a:ahLst/>
            <a:cxnLst/>
            <a:rect l="l" t="t" r="r" b="b"/>
            <a:pathLst>
              <a:path w="838200" h="360045">
                <a:moveTo>
                  <a:pt x="838200" y="0"/>
                </a:moveTo>
                <a:lnTo>
                  <a:pt x="0" y="0"/>
                </a:lnTo>
                <a:lnTo>
                  <a:pt x="0" y="359664"/>
                </a:lnTo>
                <a:lnTo>
                  <a:pt x="838200" y="359664"/>
                </a:lnTo>
                <a:lnTo>
                  <a:pt x="8382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900" y="2680716"/>
            <a:ext cx="9220200" cy="36804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6309" y="2021458"/>
            <a:ext cx="9879965" cy="373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7851" y="6419060"/>
            <a:ext cx="558800" cy="233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mailto:krisada.phr@cdti.ac.th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1795" y="0"/>
            <a:ext cx="4680585" cy="6720840"/>
          </a:xfrm>
          <a:custGeom>
            <a:avLst/>
            <a:gdLst/>
            <a:ahLst/>
            <a:cxnLst/>
            <a:rect l="l" t="t" r="r" b="b"/>
            <a:pathLst>
              <a:path w="4680584" h="6720840">
                <a:moveTo>
                  <a:pt x="0" y="6720840"/>
                </a:moveTo>
                <a:lnTo>
                  <a:pt x="4680204" y="6720840"/>
                </a:lnTo>
                <a:lnTo>
                  <a:pt x="4680204" y="0"/>
                </a:lnTo>
                <a:lnTo>
                  <a:pt x="0" y="0"/>
                </a:lnTo>
                <a:lnTo>
                  <a:pt x="0" y="672084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6200" y="-53832"/>
            <a:ext cx="12191999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6720839"/>
            <a:ext cx="12192000" cy="137160"/>
            <a:chOff x="0" y="6720839"/>
            <a:chExt cx="12192000" cy="137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20839"/>
              <a:ext cx="12192000" cy="1371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53800" y="6720839"/>
              <a:ext cx="838200" cy="137160"/>
            </a:xfrm>
            <a:custGeom>
              <a:avLst/>
              <a:gdLst/>
              <a:ahLst/>
              <a:cxnLst/>
              <a:rect l="l" t="t" r="r" b="b"/>
              <a:pathLst>
                <a:path w="838200" h="137159">
                  <a:moveTo>
                    <a:pt x="838200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838200" y="13716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4507" y="4342129"/>
            <a:ext cx="3924046" cy="63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61807" y="3589146"/>
            <a:ext cx="2067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65" dirty="0">
                <a:solidFill>
                  <a:srgbClr val="FFFF00"/>
                </a:solidFill>
                <a:latin typeface="Courier New"/>
                <a:cs typeface="Courier New"/>
              </a:rPr>
              <a:t>Thai</a:t>
            </a:r>
            <a:r>
              <a:rPr sz="3200" spc="15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3200" spc="60" dirty="0">
                <a:solidFill>
                  <a:srgbClr val="FFFF00"/>
                </a:solidFill>
                <a:latin typeface="Courier New"/>
                <a:cs typeface="Courier New"/>
              </a:rPr>
              <a:t>OCR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1807" y="4760721"/>
            <a:ext cx="2704465" cy="1461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อาจารย์ที่ปรึกษา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อ.</a:t>
            </a:r>
            <a:r>
              <a:rPr sz="2000" spc="-25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ก</a:t>
            </a:r>
            <a:r>
              <a:rPr lang="th-TH"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ฤษฎา</a:t>
            </a:r>
            <a:r>
              <a:rPr sz="2000" spc="-20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lang="th-TH" sz="2000" spc="-15" dirty="0">
                <a:solidFill>
                  <a:srgbClr val="69D7ED"/>
                </a:solidFill>
                <a:latin typeface="Microsoft Sans Serif"/>
                <a:cs typeface="Microsoft Sans Serif"/>
              </a:rPr>
              <a:t>พรหมสุทธิรักษ์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95" dirty="0">
                <a:solidFill>
                  <a:srgbClr val="04BD89"/>
                </a:solidFill>
                <a:latin typeface="Tahoma"/>
                <a:cs typeface="Tahoma"/>
                <a:hlinkClick r:id="rId5"/>
              </a:rPr>
              <a:t>krisada.phr@cdti.ac.th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309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ED</a:t>
            </a:r>
            <a:r>
              <a:rPr spc="-150" dirty="0"/>
              <a:t>02</a:t>
            </a:r>
            <a:r>
              <a:rPr spc="-204" dirty="0"/>
              <a:t>-</a:t>
            </a:r>
            <a:r>
              <a:rPr spc="-150" dirty="0"/>
              <a:t>2023</a:t>
            </a:r>
            <a:r>
              <a:rPr spc="-204" dirty="0"/>
              <a:t>-</a:t>
            </a:r>
            <a:r>
              <a:rPr spc="-210" dirty="0"/>
              <a:t>T</a:t>
            </a:r>
            <a:r>
              <a:rPr spc="-40" dirty="0"/>
              <a:t>h</a:t>
            </a:r>
            <a:r>
              <a:rPr spc="-85" dirty="0"/>
              <a:t>a</a:t>
            </a:r>
            <a:r>
              <a:rPr spc="55" dirty="0"/>
              <a:t>i</a:t>
            </a:r>
            <a:r>
              <a:rPr spc="-375" dirty="0"/>
              <a:t> </a:t>
            </a:r>
            <a:r>
              <a:rPr spc="-15" dirty="0"/>
              <a:t>O</a:t>
            </a:r>
            <a:r>
              <a:rPr spc="-85" dirty="0"/>
              <a:t>C</a:t>
            </a:r>
            <a:r>
              <a:rPr spc="5" dirty="0"/>
              <a:t>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61807" y="1282700"/>
            <a:ext cx="3105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0" dirty="0">
                <a:solidFill>
                  <a:srgbClr val="CEFDEF"/>
                </a:solidFill>
                <a:latin typeface="Tahoma"/>
                <a:cs typeface="Tahoma"/>
              </a:rPr>
              <a:t>(</a:t>
            </a:r>
            <a:r>
              <a:rPr sz="2000" spc="-1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p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55" dirty="0">
                <a:solidFill>
                  <a:srgbClr val="CEFDEF"/>
                </a:solidFill>
                <a:latin typeface="Tahoma"/>
                <a:cs typeface="Tahoma"/>
              </a:rPr>
              <a:t>l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h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10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g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60" dirty="0">
                <a:solidFill>
                  <a:srgbClr val="CEFDEF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B755AD5C-2922-1621-3121-7E5AA3AEC980}"/>
              </a:ext>
            </a:extLst>
          </p:cNvPr>
          <p:cNvSpPr txBox="1"/>
          <p:nvPr/>
        </p:nvSpPr>
        <p:spPr>
          <a:xfrm>
            <a:off x="7861807" y="1907242"/>
            <a:ext cx="2704465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ผู้จัดทำ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นายพีรณัช   ศรีพยุงฉันท์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6310301015</a:t>
            </a:r>
          </a:p>
        </p:txBody>
      </p:sp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F2D9F0C9-76DE-A8EC-4938-18AA83CA9F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-93630"/>
            <a:ext cx="4918297" cy="695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Yes: </a:t>
            </a:r>
            <a:r>
              <a:rPr lang="th-TH" sz="2400" kern="0" dirty="0"/>
              <a:t>ตัวโปรแกรมจะส่งข้อความไปใน </a:t>
            </a:r>
            <a:r>
              <a:rPr lang="en-US" sz="2400" kern="0" dirty="0"/>
              <a:t>line </a:t>
            </a:r>
            <a:r>
              <a:rPr lang="th-TH" sz="2400" kern="0" dirty="0"/>
              <a:t>และตัวโปรแกรมจะกลับไปหน้าหลัก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5235D0-AB7E-C683-9A5D-7A5F2C84F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7175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0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No: </a:t>
            </a:r>
            <a:r>
              <a:rPr lang="th-TH" sz="2400" kern="0" dirty="0"/>
              <a:t>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476522-DFCC-9A87-475C-A7030144E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2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448270"/>
            <a:ext cx="7086600" cy="984885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การใช้โปรแกรมวัดประสิทธิภาพ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เลือกไฟล์ 2 ไฟล์ที่ต้องการเปรียบเทียบ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94F3C5-3C5B-1173-7411-687390CC2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4445"/>
          <a:stretch/>
        </p:blipFill>
        <p:spPr>
          <a:xfrm>
            <a:off x="1338146" y="1676400"/>
            <a:ext cx="9515707" cy="48768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0D2384-821F-E435-224F-7688551AA71D}"/>
              </a:ext>
            </a:extLst>
          </p:cNvPr>
          <p:cNvSpPr/>
          <p:nvPr/>
        </p:nvSpPr>
        <p:spPr>
          <a:xfrm>
            <a:off x="7954297" y="3175819"/>
            <a:ext cx="679750" cy="275304"/>
          </a:xfrm>
          <a:custGeom>
            <a:avLst/>
            <a:gdLst>
              <a:gd name="connsiteX0" fmla="*/ 117987 w 679750"/>
              <a:gd name="connsiteY0" fmla="*/ 39329 h 275304"/>
              <a:gd name="connsiteX1" fmla="*/ 255638 w 679750"/>
              <a:gd name="connsiteY1" fmla="*/ 0 h 275304"/>
              <a:gd name="connsiteX2" fmla="*/ 530942 w 679750"/>
              <a:gd name="connsiteY2" fmla="*/ 9833 h 275304"/>
              <a:gd name="connsiteX3" fmla="*/ 609600 w 679750"/>
              <a:gd name="connsiteY3" fmla="*/ 39329 h 275304"/>
              <a:gd name="connsiteX4" fmla="*/ 668593 w 679750"/>
              <a:gd name="connsiteY4" fmla="*/ 68826 h 275304"/>
              <a:gd name="connsiteX5" fmla="*/ 678426 w 679750"/>
              <a:gd name="connsiteY5" fmla="*/ 127820 h 275304"/>
              <a:gd name="connsiteX6" fmla="*/ 639097 w 679750"/>
              <a:gd name="connsiteY6" fmla="*/ 176981 h 275304"/>
              <a:gd name="connsiteX7" fmla="*/ 580103 w 679750"/>
              <a:gd name="connsiteY7" fmla="*/ 226142 h 275304"/>
              <a:gd name="connsiteX8" fmla="*/ 521109 w 679750"/>
              <a:gd name="connsiteY8" fmla="*/ 245807 h 275304"/>
              <a:gd name="connsiteX9" fmla="*/ 393290 w 679750"/>
              <a:gd name="connsiteY9" fmla="*/ 275304 h 275304"/>
              <a:gd name="connsiteX10" fmla="*/ 137651 w 679750"/>
              <a:gd name="connsiteY10" fmla="*/ 245807 h 275304"/>
              <a:gd name="connsiteX11" fmla="*/ 0 w 679750"/>
              <a:gd name="connsiteY11" fmla="*/ 186813 h 275304"/>
              <a:gd name="connsiteX12" fmla="*/ 68826 w 679750"/>
              <a:gd name="connsiteY12" fmla="*/ 68826 h 275304"/>
              <a:gd name="connsiteX13" fmla="*/ 117987 w 679750"/>
              <a:gd name="connsiteY13" fmla="*/ 39329 h 27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9750" h="275304">
                <a:moveTo>
                  <a:pt x="117987" y="39329"/>
                </a:moveTo>
                <a:cubicBezTo>
                  <a:pt x="147526" y="29483"/>
                  <a:pt x="228705" y="748"/>
                  <a:pt x="255638" y="0"/>
                </a:cubicBezTo>
                <a:lnTo>
                  <a:pt x="530942" y="9833"/>
                </a:lnTo>
                <a:cubicBezTo>
                  <a:pt x="557161" y="19665"/>
                  <a:pt x="584108" y="27742"/>
                  <a:pt x="609600" y="39329"/>
                </a:cubicBezTo>
                <a:cubicBezTo>
                  <a:pt x="714437" y="86982"/>
                  <a:pt x="569374" y="35753"/>
                  <a:pt x="668593" y="68826"/>
                </a:cubicBezTo>
                <a:cubicBezTo>
                  <a:pt x="671871" y="88491"/>
                  <a:pt x="683671" y="108586"/>
                  <a:pt x="678426" y="127820"/>
                </a:cubicBezTo>
                <a:cubicBezTo>
                  <a:pt x="672904" y="148066"/>
                  <a:pt x="653936" y="162142"/>
                  <a:pt x="639097" y="176981"/>
                </a:cubicBezTo>
                <a:cubicBezTo>
                  <a:pt x="620997" y="195081"/>
                  <a:pt x="602214" y="213244"/>
                  <a:pt x="580103" y="226142"/>
                </a:cubicBezTo>
                <a:cubicBezTo>
                  <a:pt x="562198" y="236586"/>
                  <a:pt x="540589" y="238723"/>
                  <a:pt x="521109" y="245807"/>
                </a:cubicBezTo>
                <a:cubicBezTo>
                  <a:pt x="436187" y="276688"/>
                  <a:pt x="506271" y="261180"/>
                  <a:pt x="393290" y="275304"/>
                </a:cubicBezTo>
                <a:cubicBezTo>
                  <a:pt x="308077" y="265472"/>
                  <a:pt x="222124" y="260714"/>
                  <a:pt x="137651" y="245807"/>
                </a:cubicBezTo>
                <a:cubicBezTo>
                  <a:pt x="99306" y="239040"/>
                  <a:pt x="36225" y="204926"/>
                  <a:pt x="0" y="186813"/>
                </a:cubicBezTo>
                <a:cubicBezTo>
                  <a:pt x="15332" y="117819"/>
                  <a:pt x="-884" y="89739"/>
                  <a:pt x="68826" y="68826"/>
                </a:cubicBezTo>
                <a:cubicBezTo>
                  <a:pt x="84522" y="64117"/>
                  <a:pt x="101600" y="68826"/>
                  <a:pt x="117987" y="3932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0C812C6-DFDC-5EBE-E881-07089266C489}"/>
              </a:ext>
            </a:extLst>
          </p:cNvPr>
          <p:cNvSpPr/>
          <p:nvPr/>
        </p:nvSpPr>
        <p:spPr>
          <a:xfrm>
            <a:off x="8004783" y="3657600"/>
            <a:ext cx="679750" cy="275304"/>
          </a:xfrm>
          <a:custGeom>
            <a:avLst/>
            <a:gdLst>
              <a:gd name="connsiteX0" fmla="*/ 117987 w 679750"/>
              <a:gd name="connsiteY0" fmla="*/ 39329 h 275304"/>
              <a:gd name="connsiteX1" fmla="*/ 255638 w 679750"/>
              <a:gd name="connsiteY1" fmla="*/ 0 h 275304"/>
              <a:gd name="connsiteX2" fmla="*/ 530942 w 679750"/>
              <a:gd name="connsiteY2" fmla="*/ 9833 h 275304"/>
              <a:gd name="connsiteX3" fmla="*/ 609600 w 679750"/>
              <a:gd name="connsiteY3" fmla="*/ 39329 h 275304"/>
              <a:gd name="connsiteX4" fmla="*/ 668593 w 679750"/>
              <a:gd name="connsiteY4" fmla="*/ 68826 h 275304"/>
              <a:gd name="connsiteX5" fmla="*/ 678426 w 679750"/>
              <a:gd name="connsiteY5" fmla="*/ 127820 h 275304"/>
              <a:gd name="connsiteX6" fmla="*/ 639097 w 679750"/>
              <a:gd name="connsiteY6" fmla="*/ 176981 h 275304"/>
              <a:gd name="connsiteX7" fmla="*/ 580103 w 679750"/>
              <a:gd name="connsiteY7" fmla="*/ 226142 h 275304"/>
              <a:gd name="connsiteX8" fmla="*/ 521109 w 679750"/>
              <a:gd name="connsiteY8" fmla="*/ 245807 h 275304"/>
              <a:gd name="connsiteX9" fmla="*/ 393290 w 679750"/>
              <a:gd name="connsiteY9" fmla="*/ 275304 h 275304"/>
              <a:gd name="connsiteX10" fmla="*/ 137651 w 679750"/>
              <a:gd name="connsiteY10" fmla="*/ 245807 h 275304"/>
              <a:gd name="connsiteX11" fmla="*/ 0 w 679750"/>
              <a:gd name="connsiteY11" fmla="*/ 186813 h 275304"/>
              <a:gd name="connsiteX12" fmla="*/ 68826 w 679750"/>
              <a:gd name="connsiteY12" fmla="*/ 68826 h 275304"/>
              <a:gd name="connsiteX13" fmla="*/ 117987 w 679750"/>
              <a:gd name="connsiteY13" fmla="*/ 39329 h 27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9750" h="275304">
                <a:moveTo>
                  <a:pt x="117987" y="39329"/>
                </a:moveTo>
                <a:cubicBezTo>
                  <a:pt x="147526" y="29483"/>
                  <a:pt x="228705" y="748"/>
                  <a:pt x="255638" y="0"/>
                </a:cubicBezTo>
                <a:lnTo>
                  <a:pt x="530942" y="9833"/>
                </a:lnTo>
                <a:cubicBezTo>
                  <a:pt x="557161" y="19665"/>
                  <a:pt x="584108" y="27742"/>
                  <a:pt x="609600" y="39329"/>
                </a:cubicBezTo>
                <a:cubicBezTo>
                  <a:pt x="714437" y="86982"/>
                  <a:pt x="569374" y="35753"/>
                  <a:pt x="668593" y="68826"/>
                </a:cubicBezTo>
                <a:cubicBezTo>
                  <a:pt x="671871" y="88491"/>
                  <a:pt x="683671" y="108586"/>
                  <a:pt x="678426" y="127820"/>
                </a:cubicBezTo>
                <a:cubicBezTo>
                  <a:pt x="672904" y="148066"/>
                  <a:pt x="653936" y="162142"/>
                  <a:pt x="639097" y="176981"/>
                </a:cubicBezTo>
                <a:cubicBezTo>
                  <a:pt x="620997" y="195081"/>
                  <a:pt x="602214" y="213244"/>
                  <a:pt x="580103" y="226142"/>
                </a:cubicBezTo>
                <a:cubicBezTo>
                  <a:pt x="562198" y="236586"/>
                  <a:pt x="540589" y="238723"/>
                  <a:pt x="521109" y="245807"/>
                </a:cubicBezTo>
                <a:cubicBezTo>
                  <a:pt x="436187" y="276688"/>
                  <a:pt x="506271" y="261180"/>
                  <a:pt x="393290" y="275304"/>
                </a:cubicBezTo>
                <a:cubicBezTo>
                  <a:pt x="308077" y="265472"/>
                  <a:pt x="222124" y="260714"/>
                  <a:pt x="137651" y="245807"/>
                </a:cubicBezTo>
                <a:cubicBezTo>
                  <a:pt x="99306" y="239040"/>
                  <a:pt x="36225" y="204926"/>
                  <a:pt x="0" y="186813"/>
                </a:cubicBezTo>
                <a:cubicBezTo>
                  <a:pt x="15332" y="117819"/>
                  <a:pt x="-884" y="89739"/>
                  <a:pt x="68826" y="68826"/>
                </a:cubicBezTo>
                <a:cubicBezTo>
                  <a:pt x="84522" y="64117"/>
                  <a:pt x="101600" y="68826"/>
                  <a:pt x="117987" y="3932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493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448270"/>
            <a:ext cx="7086600" cy="984885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การใช้โปรแกรมวัดประสิทธิภาพ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กดเลือกไฟล์ที่ต้องการ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716A0B-58D4-3052-013B-EB2A13FBA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65114"/>
            <a:ext cx="9372600" cy="46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8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448270"/>
            <a:ext cx="7086600" cy="984885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การใช้โปรแกรมวัดประสิทธิภาพ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เมื่อเลือกไฟล์เสร็จให้กด </a:t>
            </a:r>
            <a:r>
              <a:rPr lang="en-US" sz="2400" kern="0" dirty="0"/>
              <a:t>Submit</a:t>
            </a:r>
            <a:endParaRPr lang="th-TH" sz="2400" kern="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9CBFA17-6910-86A8-02EF-A19128FB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676400"/>
            <a:ext cx="9677400" cy="4798378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F6A562-D05D-4EB8-E7B7-36060A40E5D6}"/>
              </a:ext>
            </a:extLst>
          </p:cNvPr>
          <p:cNvSpPr/>
          <p:nvPr/>
        </p:nvSpPr>
        <p:spPr>
          <a:xfrm>
            <a:off x="3736258" y="3972232"/>
            <a:ext cx="580103" cy="304800"/>
          </a:xfrm>
          <a:custGeom>
            <a:avLst/>
            <a:gdLst>
              <a:gd name="connsiteX0" fmla="*/ 0 w 580103"/>
              <a:gd name="connsiteY0" fmla="*/ 49162 h 304800"/>
              <a:gd name="connsiteX1" fmla="*/ 49161 w 580103"/>
              <a:gd name="connsiteY1" fmla="*/ 29497 h 304800"/>
              <a:gd name="connsiteX2" fmla="*/ 147484 w 580103"/>
              <a:gd name="connsiteY2" fmla="*/ 9833 h 304800"/>
              <a:gd name="connsiteX3" fmla="*/ 176981 w 580103"/>
              <a:gd name="connsiteY3" fmla="*/ 0 h 304800"/>
              <a:gd name="connsiteX4" fmla="*/ 403123 w 580103"/>
              <a:gd name="connsiteY4" fmla="*/ 9833 h 304800"/>
              <a:gd name="connsiteX5" fmla="*/ 432619 w 580103"/>
              <a:gd name="connsiteY5" fmla="*/ 29497 h 304800"/>
              <a:gd name="connsiteX6" fmla="*/ 481781 w 580103"/>
              <a:gd name="connsiteY6" fmla="*/ 39329 h 304800"/>
              <a:gd name="connsiteX7" fmla="*/ 560439 w 580103"/>
              <a:gd name="connsiteY7" fmla="*/ 88491 h 304800"/>
              <a:gd name="connsiteX8" fmla="*/ 580103 w 580103"/>
              <a:gd name="connsiteY8" fmla="*/ 137652 h 304800"/>
              <a:gd name="connsiteX9" fmla="*/ 550607 w 580103"/>
              <a:gd name="connsiteY9" fmla="*/ 196645 h 304800"/>
              <a:gd name="connsiteX10" fmla="*/ 491613 w 580103"/>
              <a:gd name="connsiteY10" fmla="*/ 226142 h 304800"/>
              <a:gd name="connsiteX11" fmla="*/ 442452 w 580103"/>
              <a:gd name="connsiteY11" fmla="*/ 255639 h 304800"/>
              <a:gd name="connsiteX12" fmla="*/ 334297 w 580103"/>
              <a:gd name="connsiteY12" fmla="*/ 304800 h 304800"/>
              <a:gd name="connsiteX13" fmla="*/ 157316 w 580103"/>
              <a:gd name="connsiteY13" fmla="*/ 255639 h 304800"/>
              <a:gd name="connsiteX14" fmla="*/ 108155 w 580103"/>
              <a:gd name="connsiteY14" fmla="*/ 226142 h 304800"/>
              <a:gd name="connsiteX15" fmla="*/ 49161 w 580103"/>
              <a:gd name="connsiteY15" fmla="*/ 206478 h 304800"/>
              <a:gd name="connsiteX16" fmla="*/ 39329 w 580103"/>
              <a:gd name="connsiteY16" fmla="*/ 176981 h 304800"/>
              <a:gd name="connsiteX17" fmla="*/ 9832 w 580103"/>
              <a:gd name="connsiteY17" fmla="*/ 117987 h 304800"/>
              <a:gd name="connsiteX18" fmla="*/ 68826 w 580103"/>
              <a:gd name="connsiteY18" fmla="*/ 88491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0103" h="304800">
                <a:moveTo>
                  <a:pt x="0" y="49162"/>
                </a:moveTo>
                <a:cubicBezTo>
                  <a:pt x="16387" y="42607"/>
                  <a:pt x="32108" y="34045"/>
                  <a:pt x="49161" y="29497"/>
                </a:cubicBezTo>
                <a:cubicBezTo>
                  <a:pt x="81456" y="20885"/>
                  <a:pt x="115776" y="20403"/>
                  <a:pt x="147484" y="9833"/>
                </a:cubicBezTo>
                <a:lnTo>
                  <a:pt x="176981" y="0"/>
                </a:lnTo>
                <a:cubicBezTo>
                  <a:pt x="252362" y="3278"/>
                  <a:pt x="328168" y="1184"/>
                  <a:pt x="403123" y="9833"/>
                </a:cubicBezTo>
                <a:cubicBezTo>
                  <a:pt x="414862" y="11187"/>
                  <a:pt x="421555" y="25348"/>
                  <a:pt x="432619" y="29497"/>
                </a:cubicBezTo>
                <a:cubicBezTo>
                  <a:pt x="448267" y="35365"/>
                  <a:pt x="465394" y="36052"/>
                  <a:pt x="481781" y="39329"/>
                </a:cubicBezTo>
                <a:cubicBezTo>
                  <a:pt x="503801" y="50339"/>
                  <a:pt x="545123" y="68069"/>
                  <a:pt x="560439" y="88491"/>
                </a:cubicBezTo>
                <a:cubicBezTo>
                  <a:pt x="571029" y="102610"/>
                  <a:pt x="573548" y="121265"/>
                  <a:pt x="580103" y="137652"/>
                </a:cubicBezTo>
                <a:cubicBezTo>
                  <a:pt x="570271" y="157316"/>
                  <a:pt x="566153" y="181099"/>
                  <a:pt x="550607" y="196645"/>
                </a:cubicBezTo>
                <a:cubicBezTo>
                  <a:pt x="535061" y="212191"/>
                  <a:pt x="510914" y="215614"/>
                  <a:pt x="491613" y="226142"/>
                </a:cubicBezTo>
                <a:cubicBezTo>
                  <a:pt x="474836" y="235293"/>
                  <a:pt x="459229" y="246488"/>
                  <a:pt x="442452" y="255639"/>
                </a:cubicBezTo>
                <a:cubicBezTo>
                  <a:pt x="391041" y="283682"/>
                  <a:pt x="385112" y="284474"/>
                  <a:pt x="334297" y="304800"/>
                </a:cubicBezTo>
                <a:cubicBezTo>
                  <a:pt x="275303" y="288413"/>
                  <a:pt x="215145" y="275753"/>
                  <a:pt x="157316" y="255639"/>
                </a:cubicBezTo>
                <a:cubicBezTo>
                  <a:pt x="139266" y="249361"/>
                  <a:pt x="125553" y="234050"/>
                  <a:pt x="108155" y="226142"/>
                </a:cubicBezTo>
                <a:cubicBezTo>
                  <a:pt x="89285" y="217565"/>
                  <a:pt x="49161" y="206478"/>
                  <a:pt x="49161" y="206478"/>
                </a:cubicBezTo>
                <a:cubicBezTo>
                  <a:pt x="45884" y="196646"/>
                  <a:pt x="43964" y="186251"/>
                  <a:pt x="39329" y="176981"/>
                </a:cubicBezTo>
                <a:cubicBezTo>
                  <a:pt x="1206" y="100732"/>
                  <a:pt x="34550" y="192136"/>
                  <a:pt x="9832" y="117987"/>
                </a:cubicBezTo>
                <a:cubicBezTo>
                  <a:pt x="63297" y="96602"/>
                  <a:pt x="46514" y="110803"/>
                  <a:pt x="68826" y="884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281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448270"/>
            <a:ext cx="7086600" cy="984885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การใช้โปรแกรมวัดประสิทธิภาพ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หน้าต่างจะทำการแสดงผลลัพธ์ออกมา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072B84-22F4-7040-85DE-7CDF0C515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28800"/>
            <a:ext cx="9525000" cy="47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2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การวัดประสิทธิภาพของโปรแกรม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8177539" cy="307776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th-TH" sz="4000" dirty="0">
                <a:solidFill>
                  <a:schemeClr val="bg1"/>
                </a:solidFill>
              </a:rPr>
              <a:t>การวัด </a:t>
            </a:r>
            <a:r>
              <a:rPr lang="en-US" sz="4000" dirty="0">
                <a:solidFill>
                  <a:schemeClr val="bg1"/>
                </a:solidFill>
              </a:rPr>
              <a:t>Sequence Matcher</a:t>
            </a:r>
          </a:p>
          <a:p>
            <a:pPr marL="514350" indent="-514350"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Minimum Edit Distance</a:t>
            </a:r>
          </a:p>
          <a:p>
            <a:pPr marL="971550" lvl="1" indent="-514350">
              <a:buAutoNum type="arabicPeriod"/>
            </a:pPr>
            <a:r>
              <a:rPr lang="en-US" sz="4000" dirty="0" err="1">
                <a:solidFill>
                  <a:schemeClr val="bg1"/>
                </a:solidFill>
              </a:rPr>
              <a:t>Levenshtein</a:t>
            </a:r>
            <a:r>
              <a:rPr lang="en-US" sz="4000" dirty="0">
                <a:solidFill>
                  <a:schemeClr val="bg1"/>
                </a:solidFill>
              </a:rPr>
              <a:t> Distance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Longest Common Subsequence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Hamming distance</a:t>
            </a:r>
          </a:p>
        </p:txBody>
      </p:sp>
    </p:spTree>
    <p:extLst>
      <p:ext uri="{BB962C8B-B14F-4D97-AF65-F5344CB8AC3E}">
        <p14:creationId xmlns:p14="http://schemas.microsoft.com/office/powerpoint/2010/main" val="155781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430887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เป็นการวัดประสิทธิภาพเพื่อวัดความถูกต้องของ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 </a:t>
            </a:r>
            <a:r>
              <a:rPr lang="en-US" sz="2800" dirty="0">
                <a:solidFill>
                  <a:schemeClr val="bg1"/>
                </a:solidFill>
              </a:rPr>
              <a:t>Scan </a:t>
            </a:r>
            <a:r>
              <a:rPr lang="th-TH" sz="2800" dirty="0">
                <a:solidFill>
                  <a:schemeClr val="bg1"/>
                </a:solidFill>
              </a:rPr>
              <a:t>ออกมาจากตัวโปรแกรมเมื่อเทียบกับ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ที่ได้รับการแก้ไขที่ถูกต้องออกมาแล้ว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15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A648A-CAF2-CD5D-9B03-22B5515C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69" y="3440268"/>
            <a:ext cx="10106659" cy="32255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91318" y="654638"/>
            <a:ext cx="480936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/>
              <a:t>การวัด </a:t>
            </a:r>
            <a:r>
              <a:rPr lang="en-US" sz="3200" kern="0"/>
              <a:t>Sequence Matcher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71412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สร้างตารางเมทริกซ์ขนาดตาม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ที่มีและบวก 1 และใส่เลข 0 ลงไปในแต่ละตาราง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B1928B-89E2-A902-E883-453D7F205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04484"/>
              </p:ext>
            </p:extLst>
          </p:nvPr>
        </p:nvGraphicFramePr>
        <p:xfrm>
          <a:off x="4800600" y="4343400"/>
          <a:ext cx="2159000" cy="2023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226309201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1574429305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64295789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845739476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229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54242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620948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5890744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9D93472-74E4-0078-C662-5D704C4FB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2740"/>
              </p:ext>
            </p:extLst>
          </p:nvPr>
        </p:nvGraphicFramePr>
        <p:xfrm>
          <a:off x="4775200" y="4114800"/>
          <a:ext cx="2641600" cy="24198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85178089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255279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36208203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4035528276"/>
                    </a:ext>
                  </a:extLst>
                </a:gridCol>
              </a:tblGrid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65172071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156522119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391992429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87988709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38008943-6300-4EA3-0784-630C3E54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1" y="3158265"/>
            <a:ext cx="11306780" cy="3608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</p:spTree>
    <p:extLst>
      <p:ext uri="{BB962C8B-B14F-4D97-AF65-F5344CB8AC3E}">
        <p14:creationId xmlns:p14="http://schemas.microsoft.com/office/powerpoint/2010/main" val="44089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516B-8C62-4AB0-869E-101540E6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533400"/>
            <a:ext cx="4809363" cy="984885"/>
          </a:xfrm>
        </p:spPr>
        <p:txBody>
          <a:bodyPr/>
          <a:lstStyle/>
          <a:p>
            <a:r>
              <a:rPr lang="th-TH" sz="3200" dirty="0"/>
              <a:t>ความเป็นมาของ </a:t>
            </a:r>
            <a:r>
              <a:rPr lang="en-US" sz="3200" dirty="0"/>
              <a:t>Thai-OCR</a:t>
            </a:r>
            <a:endParaRPr lang="th-TH" sz="3200" dirty="0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48085591-892E-767B-D67F-F752FC80F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76" y="1213201"/>
            <a:ext cx="2322177" cy="32828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E87CFD-D5AC-7325-DD70-8A7A04A7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21" y="4191000"/>
            <a:ext cx="2680458" cy="2279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56364-D18B-FF8C-6F85-6BE025617167}"/>
              </a:ext>
            </a:extLst>
          </p:cNvPr>
          <p:cNvSpPr txBox="1"/>
          <p:nvPr/>
        </p:nvSpPr>
        <p:spPr>
          <a:xfrm>
            <a:off x="990600" y="1518285"/>
            <a:ext cx="71433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ปัญหาของการจัดเก็บเอกสารที่อยู่ในรูปกระดาษทำให้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สิ้นเปลืองพื้นที่ในการจัดเก็บ จึงต้องเปลี่ยนจากเอกสาร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ที่บันทึกในกระดาษเป็นดิจิตอลไฟล์</a:t>
            </a:r>
          </a:p>
          <a:p>
            <a:endParaRPr lang="th-TH" sz="3600" dirty="0">
              <a:solidFill>
                <a:schemeClr val="bg1">
                  <a:lumMod val="95000"/>
                </a:schemeClr>
              </a:solidFill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-และสามารถช่วยในการประหยัดเวลาในการสำเนาเอกสาร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จากกระดาษลงสู่ไฟล์ดิจิตอล</a:t>
            </a:r>
          </a:p>
        </p:txBody>
      </p:sp>
    </p:spTree>
    <p:extLst>
      <p:ext uri="{BB962C8B-B14F-4D97-AF65-F5344CB8AC3E}">
        <p14:creationId xmlns:p14="http://schemas.microsoft.com/office/powerpoint/2010/main" val="143144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2A1342-99A2-61CE-E236-40572CE6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588814"/>
            <a:ext cx="9677400" cy="61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98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ถ้าตัวอักษรตำแหน่งนั้นตรวจออกมาเหมือนกันจะทำการบวก 1 ที่ในเมทริกซ์ตำแหน่งนั้น แต่ถ้าตรวจออกมาไม่เหมือนกันก็จะเลื่อนไปตรวจตำแหน่งถัดไป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F4F8-3F4D-04B7-48FD-FBF3175C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3460196"/>
            <a:ext cx="10189529" cy="12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7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หาค่า </a:t>
            </a:r>
            <a:r>
              <a:rPr lang="en-US" sz="2800" dirty="0">
                <a:solidFill>
                  <a:schemeClr val="bg1"/>
                </a:solidFill>
              </a:rPr>
              <a:t>Sequence Matcher </a:t>
            </a:r>
            <a:r>
              <a:rPr lang="th-TH" sz="2800" dirty="0">
                <a:solidFill>
                  <a:schemeClr val="bg1"/>
                </a:solidFill>
              </a:rPr>
              <a:t>โดยนำค่าตำแหน่งสุดท้ายของตารางเมทริกซ์มาหารกับจำนวนตัวอักษรของ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ที่ถูกต้องและ </a:t>
            </a:r>
            <a:r>
              <a:rPr lang="en-US" sz="2800" dirty="0">
                <a:solidFill>
                  <a:schemeClr val="bg1"/>
                </a:solidFill>
              </a:rPr>
              <a:t>return </a:t>
            </a:r>
            <a:r>
              <a:rPr lang="th-TH" sz="2800" dirty="0">
                <a:solidFill>
                  <a:schemeClr val="bg1"/>
                </a:solidFill>
              </a:rPr>
              <a:t>ค่าออกมา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BBDCC-15F4-661D-7B47-FE0E688E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35172"/>
            <a:ext cx="9601200" cy="6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99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3276600" y="685800"/>
            <a:ext cx="659568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Sequence Matcher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79319"/>
              </p:ext>
            </p:extLst>
          </p:nvPr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6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3568383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Minimum Edit Distance</a:t>
            </a:r>
            <a:endParaRPr lang="th-TH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black text and black text&#10;&#10;Description automatically generated">
            <a:extLst>
              <a:ext uri="{FF2B5EF4-FFF2-40B4-BE49-F238E27FC236}">
                <a16:creationId xmlns:a16="http://schemas.microsoft.com/office/drawing/2014/main" id="{05D5346E-BB35-9DB7-7175-10F928EC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6281"/>
            <a:ext cx="5958507" cy="3699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20415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8FB413-2139-BADB-E185-EB5D1750618F}"/>
              </a:ext>
            </a:extLst>
          </p:cNvPr>
          <p:cNvSpPr txBox="1">
            <a:spLocks/>
          </p:cNvSpPr>
          <p:nvPr/>
        </p:nvSpPr>
        <p:spPr>
          <a:xfrm>
            <a:off x="3429000" y="562453"/>
            <a:ext cx="5681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</a:t>
            </a:r>
            <a:r>
              <a:rPr lang="en-US" sz="3200" kern="0" dirty="0"/>
              <a:t> 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916516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Longest Common Subsequence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1672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1026" name="Picture 2" descr="Longest Common Subsequence problem: solved | Board Infinity">
            <a:extLst>
              <a:ext uri="{FF2B5EF4-FFF2-40B4-BE49-F238E27FC236}">
                <a16:creationId xmlns:a16="http://schemas.microsoft.com/office/drawing/2014/main" id="{32430DE7-B578-EC5C-1648-A41A7F50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27995"/>
            <a:ext cx="677333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62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Hamming distance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327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th-TH" dirty="0">
                <a:solidFill>
                  <a:schemeClr val="bg1"/>
                </a:solidFill>
              </a:rPr>
              <a:t>ความยาวตัวอักษรต้องเท่ากัน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FD9C1-5791-705A-EE4C-5BA4A40D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6280"/>
            <a:ext cx="6795882" cy="28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66801" y="47244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96824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A1047-CCDF-C1E1-9C7F-B7295E79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606304"/>
            <a:ext cx="9804399" cy="3129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59B432-0C37-EC38-AC7F-0627ED0FDD7D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605089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สร้างตารางเก็บตัวอักษรโดยมีความกว้างและยาวของตารางเท่ากับ </a:t>
            </a:r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และ </a:t>
            </a:r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ตามลำดับโดยจะสร้างให้มากกว่า 1 ช่องของความกว้างและยาวต้นฉบับ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3F761-4431-885C-9D11-581230B8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628917"/>
            <a:ext cx="9905999" cy="3161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77BB52-1E1B-D24B-3DEB-CB6A2961D651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61019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59ED-13FA-5E7E-BB58-86E68BDF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6" y="2514600"/>
            <a:ext cx="9879965" cy="984885"/>
          </a:xfrm>
        </p:spPr>
        <p:txBody>
          <a:bodyPr/>
          <a:lstStyle/>
          <a:p>
            <a:r>
              <a:rPr lang="th-TH" sz="3200" dirty="0">
                <a:solidFill>
                  <a:schemeClr val="bg1"/>
                </a:solidFill>
              </a:rPr>
              <a:t>วัตถุประสงค์ของงานวิจัยชิ้นนี้ จัดทําขึ้นมาเพื่อใช้ศึกษาวิธีการทำโปรแกรม </a:t>
            </a:r>
            <a:r>
              <a:rPr lang="en-US" sz="3200" dirty="0">
                <a:solidFill>
                  <a:schemeClr val="bg1"/>
                </a:solidFill>
              </a:rPr>
              <a:t>Thai OCR </a:t>
            </a:r>
            <a:r>
              <a:rPr lang="th-TH" sz="3200" dirty="0">
                <a:solidFill>
                  <a:schemeClr val="bg1"/>
                </a:solidFill>
              </a:rPr>
              <a:t>และทำการวัดประสิทธิภาพของโปรแกรม </a:t>
            </a:r>
            <a:r>
              <a:rPr lang="en-US" sz="3200" dirty="0">
                <a:solidFill>
                  <a:schemeClr val="bg1"/>
                </a:solidFill>
              </a:rPr>
              <a:t>Thai OCR </a:t>
            </a:r>
            <a:endParaRPr lang="th-TH" sz="32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A0DF3D-00DB-3F46-8C3A-3899BB73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729" y="762000"/>
            <a:ext cx="2802541" cy="762000"/>
          </a:xfrm>
        </p:spPr>
        <p:txBody>
          <a:bodyPr/>
          <a:lstStyle/>
          <a:p>
            <a:r>
              <a:rPr lang="th-TH" sz="4000" dirty="0"/>
              <a:t>วัตถุประสงค์</a:t>
            </a:r>
          </a:p>
        </p:txBody>
      </p:sp>
    </p:spTree>
    <p:extLst>
      <p:ext uri="{BB962C8B-B14F-4D97-AF65-F5344CB8AC3E}">
        <p14:creationId xmlns:p14="http://schemas.microsoft.com/office/powerpoint/2010/main" val="171449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0A925-E0B4-A388-82D4-2B7B07FD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658352"/>
            <a:ext cx="9982200" cy="6345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2DF4D8-565B-EBE3-3FA5-F8500BC8048E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2731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ถ้าตัวอักษรตำแหน่งนั้นตรวจออกมาเหมือนกันจะทำการบวก 1 ที่ในเมทริกซ์ตำแหน่งนั้น แต่ถ้าตรวจออกมาไม่เหมือนกันก็จะเลื่อนไปตรวจตำแหน่งถัดไป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63BD-B077-89D3-1750-65CB337C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71" y="3731062"/>
            <a:ext cx="8430740" cy="10695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FCB62B-402D-3913-9E1C-AF64395B8D4A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868122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หาค่า </a:t>
            </a:r>
            <a:r>
              <a:rPr lang="en-US" sz="2800" dirty="0">
                <a:solidFill>
                  <a:schemeClr val="bg1"/>
                </a:solidFill>
              </a:rPr>
              <a:t>Sequence Matcher </a:t>
            </a:r>
            <a:r>
              <a:rPr lang="th-TH" sz="2800" dirty="0">
                <a:solidFill>
                  <a:schemeClr val="bg1"/>
                </a:solidFill>
              </a:rPr>
              <a:t>โดยนำค่าตำแหน่งสุดท้ายของตารางเมทริกซ์มาหารกับจำนวนตัวอักษรของ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ที่ถูกต้องและ </a:t>
            </a:r>
            <a:r>
              <a:rPr lang="en-US" sz="2800" dirty="0">
                <a:solidFill>
                  <a:schemeClr val="bg1"/>
                </a:solidFill>
              </a:rPr>
              <a:t>return </a:t>
            </a:r>
            <a:r>
              <a:rPr lang="th-TH" sz="2800" dirty="0">
                <a:solidFill>
                  <a:schemeClr val="bg1"/>
                </a:solidFill>
              </a:rPr>
              <a:t>ค่าออกมา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6B817-D1C4-D5A5-471B-E013F2BA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962753"/>
            <a:ext cx="9074185" cy="5767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D73864-1EB0-DC44-D6EB-385702B56C8C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15241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2819400" y="685800"/>
            <a:ext cx="72136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Minimum Edit Distance</a:t>
            </a:r>
          </a:p>
          <a:p>
            <a:endParaRPr lang="en-US" sz="3200" kern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67287"/>
              </p:ext>
            </p:extLst>
          </p:nvPr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BEE1E5B-EBF1-8DA9-0497-B13B97185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65989"/>
              </p:ext>
            </p:extLst>
          </p:nvPr>
        </p:nvGraphicFramePr>
        <p:xfrm>
          <a:off x="0" y="4419602"/>
          <a:ext cx="2362200" cy="19811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296105427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919763576"/>
                    </a:ext>
                  </a:extLst>
                </a:gridCol>
              </a:tblGrid>
              <a:tr h="99059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Subsitute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Insert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12366"/>
                  </a:ext>
                </a:extLst>
              </a:tr>
              <a:tr h="99059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64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306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53DF4C8E-9087-5465-C962-BDE0304C3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47" y="0"/>
            <a:ext cx="484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0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DADFAB-4856-A025-B2F3-ADFF530BB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5801442" cy="5515897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269145-11D7-8213-7B35-1CFBD3E32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5562600" cy="3469581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257834C8-B0E0-9B2C-75D6-734EDACBC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810000"/>
            <a:ext cx="4763729" cy="26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26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</a:t>
            </a:r>
            <a:endParaRPr lang="th-TH" sz="1800" kern="0" dirty="0"/>
          </a:p>
        </p:txBody>
      </p:sp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50AF2A26-7B52-8D6E-ADB2-524C06D8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75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BF5BC67-5A2E-2031-C3CC-6D3F4572B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82853"/>
            <a:ext cx="5540361" cy="30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8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7282EBE9-4486-2247-6749-5D158F442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6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4A2090-E1AB-EB17-67A7-23076517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6" y="0"/>
            <a:ext cx="6608334" cy="685800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BE19331-8616-E701-2D07-83261E854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676" y="2049222"/>
            <a:ext cx="5115237" cy="27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0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B883-420D-0AAA-D7AC-D2B30BD3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55939"/>
            <a:ext cx="7738682" cy="1231106"/>
          </a:xfrm>
        </p:spPr>
        <p:txBody>
          <a:bodyPr/>
          <a:lstStyle/>
          <a:p>
            <a:r>
              <a:rPr lang="th-TH" sz="4000" dirty="0"/>
              <a:t>ขั้นตอนการทำโปรแกรม </a:t>
            </a:r>
            <a:r>
              <a:rPr lang="en-US" sz="4000" dirty="0"/>
              <a:t>Thai-OCR</a:t>
            </a:r>
            <a:br>
              <a:rPr lang="en-US" sz="4000" dirty="0"/>
            </a:br>
            <a:r>
              <a:rPr lang="th-TH" sz="4000" dirty="0"/>
              <a:t>และวัดประสิทธิภาพ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E89E5-8649-2143-28D3-D19501856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2505670"/>
            <a:ext cx="9879965" cy="29546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ศึกษาอัลกอริทึมและวิธีการวัดประสิทธิภาพของโปรแกรม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ศึกษาการเขียนหน้าต่างแอปพลิเคชั่นเพื่อนำระบบ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 Thai-OCR </a:t>
            </a: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มาใช้และเขียนโปรแกรมวัดประสิทธิภาพ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รวบรวม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Dataset </a:t>
            </a: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ไฟล์เอกสารเพื่อนำมาใช้แปลงจากตัวอักษรเป็น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Text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วัดประสิทธิภาพของ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tesseract</a:t>
            </a:r>
          </a:p>
        </p:txBody>
      </p:sp>
    </p:spTree>
    <p:extLst>
      <p:ext uri="{BB962C8B-B14F-4D97-AF65-F5344CB8AC3E}">
        <p14:creationId xmlns:p14="http://schemas.microsoft.com/office/powerpoint/2010/main" val="1462188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paper with a qr code&#10;&#10;Description automatically generated">
            <a:extLst>
              <a:ext uri="{FF2B5EF4-FFF2-40B4-BE49-F238E27FC236}">
                <a16:creationId xmlns:a16="http://schemas.microsoft.com/office/drawing/2014/main" id="{C8F8E73E-3BDE-1AB9-9948-71B06C811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Ex.4</a:t>
            </a:r>
            <a:endParaRPr lang="th-TH" sz="1800" kern="0" dirty="0"/>
          </a:p>
        </p:txBody>
      </p:sp>
    </p:spTree>
    <p:extLst>
      <p:ext uri="{BB962C8B-B14F-4D97-AF65-F5344CB8AC3E}">
        <p14:creationId xmlns:p14="http://schemas.microsoft.com/office/powerpoint/2010/main" val="3288722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16EF2E-F0A6-5924-42EA-E19E79E2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5272289" cy="6858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C9559A-8D9B-B600-47A8-B5BA4BF6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99786"/>
            <a:ext cx="5867400" cy="34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41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Ex.5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1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2C53E2-DBBC-307F-F1D4-B932149B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77"/>
          <a:stretch/>
        </p:blipFill>
        <p:spPr bwMode="auto">
          <a:xfrm>
            <a:off x="104775" y="1622425"/>
            <a:ext cx="5991225" cy="3613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E2F9E1-E6CA-16CE-0BDB-53550FF47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1843147"/>
            <a:ext cx="5791200" cy="33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6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Ex.6</a:t>
            </a:r>
            <a:endParaRPr lang="th-TH" sz="1800" kern="0" dirty="0"/>
          </a:p>
        </p:txBody>
      </p:sp>
      <p:pic>
        <p:nvPicPr>
          <p:cNvPr id="5" name="Picture 4" descr="A document with a signature&#10;&#10;Description automatically generated">
            <a:extLst>
              <a:ext uri="{FF2B5EF4-FFF2-40B4-BE49-F238E27FC236}">
                <a16:creationId xmlns:a16="http://schemas.microsoft.com/office/drawing/2014/main" id="{06EF0722-8F11-D06E-910F-FE60E414A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47" y="0"/>
            <a:ext cx="484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8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9C567BB-4559-880D-3FFF-989268CE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5000"/>
            <a:ext cx="5984348" cy="32766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AE2BE1-027F-3380-18CB-3F06A6399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5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55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AF246-1F98-FBAD-F10C-E86AA2E09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7375"/>
            <a:ext cx="4850317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304D91-9B43-6BAD-DFA0-FBF83048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2" y="9832"/>
            <a:ext cx="5863301" cy="684816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0D155A-D909-7D1C-AA4D-1135F82D1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61" y="1790700"/>
            <a:ext cx="593454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6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31DDE-086D-CB2D-5530-929430D46C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-4916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66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2EA8A1-35DA-FE39-49E4-78999DC8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" y="1050752"/>
            <a:ext cx="5943600" cy="4638040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2CE35F6-51CD-4656-B00E-3C0C1D171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6400"/>
            <a:ext cx="5766619" cy="33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การพัฒนาโปรแกรม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0E148-D15B-AD95-AFDC-AA7802022177}"/>
              </a:ext>
            </a:extLst>
          </p:cNvPr>
          <p:cNvSpPr txBox="1"/>
          <p:nvPr/>
        </p:nvSpPr>
        <p:spPr>
          <a:xfrm>
            <a:off x="990600" y="1600200"/>
            <a:ext cx="108718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ใช้โปรแกรม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Visual Studio Code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ในการเขียน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Back-End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และ</a:t>
            </a:r>
            <a:b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Front-End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ซึ่งใช้เป็นภาษา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python</a:t>
            </a:r>
          </a:p>
          <a:p>
            <a:pPr marL="514350" indent="-514350">
              <a:buAutoNum type="arabicPeriod"/>
            </a:pPr>
            <a:endParaRPr lang="en-US" sz="3200" kern="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514350" indent="-514350">
              <a:buAutoNum type="arabicPeriod"/>
            </a:pP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จะมีโปรแกรม </a:t>
            </a:r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 </a:t>
            </a: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ที่ใช้สแกนและวัดประสิทธิภาพ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CEFDEF"/>
              </a:solidFill>
              <a:effectLst/>
              <a:uLnTx/>
              <a:uFillTx/>
              <a:latin typeface="Tahoma"/>
              <a:ea typeface="+mj-ea"/>
              <a:cs typeface="Tahoma"/>
            </a:endParaRPr>
          </a:p>
          <a:p>
            <a:pPr marL="514350" indent="-514350">
              <a:buAutoNum type="arabicPeriod"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CEFDEF"/>
              </a:solidFill>
              <a:effectLst/>
              <a:uLnTx/>
              <a:uFillTx/>
              <a:latin typeface="Tahoma"/>
              <a:ea typeface="+mj-ea"/>
              <a:cs typeface="Tahoma"/>
            </a:endParaRPr>
          </a:p>
        </p:txBody>
      </p:sp>
      <p:pic>
        <p:nvPicPr>
          <p:cNvPr id="6" name="Picture 5" descr="A blue triangle with a cross&#10;&#10;Description automatically generated">
            <a:extLst>
              <a:ext uri="{FF2B5EF4-FFF2-40B4-BE49-F238E27FC236}">
                <a16:creationId xmlns:a16="http://schemas.microsoft.com/office/drawing/2014/main" id="{88E056CF-1CC8-5439-41A8-5ED11C5D5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05" y="4343400"/>
            <a:ext cx="2667000" cy="18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86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Ex.9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883B6-6565-9432-6483-8F0F54F7F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0"/>
            <a:ext cx="486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01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5545F41-4E67-3BEF-CAA2-6C0E26A7B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5562600" cy="573096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6E98E9-B33C-DF55-3BF0-EAFF6236E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2400"/>
            <a:ext cx="6126190" cy="4396358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5EFD99-18F9-2981-374B-B97632000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43" y="4551216"/>
            <a:ext cx="4085303" cy="22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09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Ex.10</a:t>
            </a:r>
            <a:endParaRPr lang="th-TH" sz="1800" kern="0" dirty="0"/>
          </a:p>
        </p:txBody>
      </p:sp>
      <p:pic>
        <p:nvPicPr>
          <p:cNvPr id="3" name="Picture 2" descr="A letter of a person&#10;&#10;Description automatically generated with medium confidence">
            <a:extLst>
              <a:ext uri="{FF2B5EF4-FFF2-40B4-BE49-F238E27FC236}">
                <a16:creationId xmlns:a16="http://schemas.microsoft.com/office/drawing/2014/main" id="{30D58A8D-793A-9A8B-B633-4E60577A9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1955"/>
            <a:ext cx="4861218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FABDC6-BB30-E809-055A-4C0B754F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" y="152400"/>
            <a:ext cx="5953038" cy="60960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EEE6685-DE95-715C-5CE5-0BF63C5D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1200"/>
            <a:ext cx="5857011" cy="32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6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Ex.11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A1715-FE36-05EB-8651-D0A6EFCAF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4413"/>
            <a:ext cx="485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7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07AFE0-3E44-CDD3-BAA4-B6387BD5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" y="1023620"/>
            <a:ext cx="5943600" cy="481076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57D471-E25D-7794-8031-185216194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1789387"/>
            <a:ext cx="5943599" cy="32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58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Ex.12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38DC1-88EA-DBA9-6B03-3A42673D4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326"/>
            <a:ext cx="4876799" cy="67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4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83D41F0-0BC7-605A-96ED-DAE9717A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381000"/>
            <a:ext cx="6068440" cy="6265545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082FD99-4C12-91AC-5FBF-FE148F196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96" y="383458"/>
            <a:ext cx="6044485" cy="1978742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E77C4D-D24E-85FE-0041-E0945D1E2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38" y="2887778"/>
            <a:ext cx="5715000" cy="32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2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51500B9-F35A-B25F-2844-CDB4EAFDB0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5305"/>
            <a:ext cx="4880579" cy="68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9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F9E70C9-0C8A-AB06-03B0-0A93615C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6123754" cy="4721942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4957A9F-00AF-DFC9-90A1-0C785EF4B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762000"/>
            <a:ext cx="5739500" cy="27432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A23CB1-09C1-E6B5-DD16-02DB1255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39" y="3657600"/>
            <a:ext cx="5410200" cy="304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3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7D69A0-C617-B12E-D3A7-C364B474AE70}"/>
              </a:ext>
            </a:extLst>
          </p:cNvPr>
          <p:cNvSpPr txBox="1">
            <a:spLocks/>
          </p:cNvSpPr>
          <p:nvPr/>
        </p:nvSpPr>
        <p:spPr>
          <a:xfrm>
            <a:off x="2324100" y="1219200"/>
            <a:ext cx="7543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Browse </a:t>
            </a:r>
            <a:r>
              <a:rPr lang="th-TH" sz="3200" kern="0" dirty="0"/>
              <a:t>เพื่อเลือกไฟล์ที่เราต้องการสแกน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DFD96E-BE31-51AB-A553-7E02C005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50D9BF0-E712-A436-05BF-8269EA2BC48F}"/>
              </a:ext>
            </a:extLst>
          </p:cNvPr>
          <p:cNvSpPr/>
          <p:nvPr/>
        </p:nvSpPr>
        <p:spPr>
          <a:xfrm>
            <a:off x="7661229" y="3614903"/>
            <a:ext cx="854822" cy="308168"/>
          </a:xfrm>
          <a:custGeom>
            <a:avLst/>
            <a:gdLst>
              <a:gd name="connsiteX0" fmla="*/ 253739 w 854822"/>
              <a:gd name="connsiteY0" fmla="*/ 23032 h 308168"/>
              <a:gd name="connsiteX1" fmla="*/ 804345 w 854822"/>
              <a:gd name="connsiteY1" fmla="*/ 13200 h 308168"/>
              <a:gd name="connsiteX2" fmla="*/ 843674 w 854822"/>
              <a:gd name="connsiteY2" fmla="*/ 72194 h 308168"/>
              <a:gd name="connsiteX3" fmla="*/ 843674 w 854822"/>
              <a:gd name="connsiteY3" fmla="*/ 180349 h 308168"/>
              <a:gd name="connsiteX4" fmla="*/ 774848 w 854822"/>
              <a:gd name="connsiteY4" fmla="*/ 229510 h 308168"/>
              <a:gd name="connsiteX5" fmla="*/ 401223 w 854822"/>
              <a:gd name="connsiteY5" fmla="*/ 298336 h 308168"/>
              <a:gd name="connsiteX6" fmla="*/ 234074 w 854822"/>
              <a:gd name="connsiteY6" fmla="*/ 308168 h 308168"/>
              <a:gd name="connsiteX7" fmla="*/ 7932 w 854822"/>
              <a:gd name="connsiteY7" fmla="*/ 229510 h 308168"/>
              <a:gd name="connsiteX8" fmla="*/ 66926 w 854822"/>
              <a:gd name="connsiteY8" fmla="*/ 101691 h 308168"/>
              <a:gd name="connsiteX9" fmla="*/ 125919 w 854822"/>
              <a:gd name="connsiteY9" fmla="*/ 72194 h 308168"/>
              <a:gd name="connsiteX10" fmla="*/ 302900 w 854822"/>
              <a:gd name="connsiteY10" fmla="*/ 32865 h 308168"/>
              <a:gd name="connsiteX11" fmla="*/ 371726 w 854822"/>
              <a:gd name="connsiteY11" fmla="*/ 32865 h 3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822" h="308168">
                <a:moveTo>
                  <a:pt x="253739" y="23032"/>
                </a:moveTo>
                <a:cubicBezTo>
                  <a:pt x="397564" y="12379"/>
                  <a:pt x="662556" y="-16877"/>
                  <a:pt x="804345" y="13200"/>
                </a:cubicBezTo>
                <a:cubicBezTo>
                  <a:pt x="827465" y="18104"/>
                  <a:pt x="830564" y="52529"/>
                  <a:pt x="843674" y="72194"/>
                </a:cubicBezTo>
                <a:cubicBezTo>
                  <a:pt x="849765" y="102651"/>
                  <a:pt x="865380" y="150504"/>
                  <a:pt x="843674" y="180349"/>
                </a:cubicBezTo>
                <a:cubicBezTo>
                  <a:pt x="827091" y="203150"/>
                  <a:pt x="800303" y="217389"/>
                  <a:pt x="774848" y="229510"/>
                </a:cubicBezTo>
                <a:cubicBezTo>
                  <a:pt x="629911" y="298527"/>
                  <a:pt x="577134" y="285464"/>
                  <a:pt x="401223" y="298336"/>
                </a:cubicBezTo>
                <a:cubicBezTo>
                  <a:pt x="345559" y="302409"/>
                  <a:pt x="289790" y="304891"/>
                  <a:pt x="234074" y="308168"/>
                </a:cubicBezTo>
                <a:cubicBezTo>
                  <a:pt x="158693" y="281949"/>
                  <a:pt x="58149" y="291542"/>
                  <a:pt x="7932" y="229510"/>
                </a:cubicBezTo>
                <a:cubicBezTo>
                  <a:pt x="-21593" y="193037"/>
                  <a:pt x="38771" y="139231"/>
                  <a:pt x="66926" y="101691"/>
                </a:cubicBezTo>
                <a:cubicBezTo>
                  <a:pt x="80117" y="84103"/>
                  <a:pt x="105214" y="79589"/>
                  <a:pt x="125919" y="72194"/>
                </a:cubicBezTo>
                <a:cubicBezTo>
                  <a:pt x="152605" y="62663"/>
                  <a:pt x="282450" y="35271"/>
                  <a:pt x="302900" y="32865"/>
                </a:cubicBezTo>
                <a:cubicBezTo>
                  <a:pt x="325685" y="30185"/>
                  <a:pt x="348784" y="32865"/>
                  <a:pt x="371726" y="328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1200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Ex.14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82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658BE96-183E-C8A4-F07A-B7A5059D3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" y="1066800"/>
            <a:ext cx="6030175" cy="488886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1714A1-F68C-2BC2-DBFC-A56281D0A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5591407" cy="36576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76D56ED-DBE1-989B-2241-36A884B10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62400"/>
            <a:ext cx="5066071" cy="28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29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Ex.15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B1780-88D1-780E-D61A-A37BB7F70A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1" y="58141"/>
            <a:ext cx="4864418" cy="68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9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0897F4-D1F4-367A-3312-FDB843BD3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5839643" cy="48006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48AFE-AEB5-0399-A8DB-EE48CC12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5181600" cy="3816417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51A923E-4D71-9A5A-3FF3-5E794C05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1338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3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Ex.16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D2501-076C-C51A-C170-E525883E7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4413"/>
            <a:ext cx="5007293" cy="70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5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58B12-2C99-D02D-1589-066D1D1DAB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6045019" cy="4876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CD665F-1282-F06C-1E59-CB4CA241E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57200"/>
            <a:ext cx="5608561" cy="33528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4228E5B-1957-4AAF-5DF5-4B9A595CF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62400"/>
            <a:ext cx="4865950" cy="27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33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5A03B-4A96-A5D5-F9C2-1A6DB1354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28" y="0"/>
            <a:ext cx="4924743" cy="69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94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FBD6A1B-B67D-9187-1B42-1C79ED97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6257074" cy="58674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58F662B-85A1-2B94-BFF7-CF0258220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56" y="1916733"/>
            <a:ext cx="5541544" cy="32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42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6600D-3049-CF78-10DE-F867F16B4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66" y="17206"/>
            <a:ext cx="4781868" cy="67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2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6F989A-1FB8-AA3B-77D8-7879CFC4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" y="914400"/>
            <a:ext cx="6413072" cy="4724400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B2EAD5-6116-FB7E-7A3B-04D85CEF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28800"/>
            <a:ext cx="5486400" cy="31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352800" y="1219200"/>
            <a:ext cx="5486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เลือกรูปที่ต้องการ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447E3C-FF0B-D711-8488-90B575BB5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85987"/>
            <a:ext cx="8305800" cy="467201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818F15E-2987-CC41-975A-B4C7B75DC84D}"/>
              </a:ext>
            </a:extLst>
          </p:cNvPr>
          <p:cNvSpPr/>
          <p:nvPr/>
        </p:nvSpPr>
        <p:spPr>
          <a:xfrm>
            <a:off x="3025298" y="2781141"/>
            <a:ext cx="769954" cy="610988"/>
          </a:xfrm>
          <a:custGeom>
            <a:avLst/>
            <a:gdLst>
              <a:gd name="connsiteX0" fmla="*/ 91528 w 769954"/>
              <a:gd name="connsiteY0" fmla="*/ 50549 h 610988"/>
              <a:gd name="connsiteX1" fmla="*/ 150521 w 769954"/>
              <a:gd name="connsiteY1" fmla="*/ 21053 h 610988"/>
              <a:gd name="connsiteX2" fmla="*/ 602805 w 769954"/>
              <a:gd name="connsiteY2" fmla="*/ 80046 h 610988"/>
              <a:gd name="connsiteX3" fmla="*/ 681463 w 769954"/>
              <a:gd name="connsiteY3" fmla="*/ 178369 h 610988"/>
              <a:gd name="connsiteX4" fmla="*/ 769954 w 769954"/>
              <a:gd name="connsiteY4" fmla="*/ 384846 h 610988"/>
              <a:gd name="connsiteX5" fmla="*/ 720792 w 769954"/>
              <a:gd name="connsiteY5" fmla="*/ 502833 h 610988"/>
              <a:gd name="connsiteX6" fmla="*/ 612637 w 769954"/>
              <a:gd name="connsiteY6" fmla="*/ 542162 h 610988"/>
              <a:gd name="connsiteX7" fmla="*/ 504483 w 769954"/>
              <a:gd name="connsiteY7" fmla="*/ 591324 h 610988"/>
              <a:gd name="connsiteX8" fmla="*/ 258676 w 769954"/>
              <a:gd name="connsiteY8" fmla="*/ 610988 h 610988"/>
              <a:gd name="connsiteX9" fmla="*/ 180018 w 769954"/>
              <a:gd name="connsiteY9" fmla="*/ 601156 h 610988"/>
              <a:gd name="connsiteX10" fmla="*/ 22702 w 769954"/>
              <a:gd name="connsiteY10" fmla="*/ 394678 h 610988"/>
              <a:gd name="connsiteX11" fmla="*/ 32534 w 769954"/>
              <a:gd name="connsiteY11" fmla="*/ 119375 h 610988"/>
              <a:gd name="connsiteX12" fmla="*/ 150521 w 769954"/>
              <a:gd name="connsiteY12" fmla="*/ 30885 h 610988"/>
              <a:gd name="connsiteX13" fmla="*/ 239012 w 769954"/>
              <a:gd name="connsiteY13" fmla="*/ 1388 h 6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9954" h="610988">
                <a:moveTo>
                  <a:pt x="91528" y="50549"/>
                </a:moveTo>
                <a:cubicBezTo>
                  <a:pt x="111192" y="40717"/>
                  <a:pt x="129664" y="28005"/>
                  <a:pt x="150521" y="21053"/>
                </a:cubicBezTo>
                <a:cubicBezTo>
                  <a:pt x="317747" y="-34689"/>
                  <a:pt x="383472" y="32623"/>
                  <a:pt x="602805" y="80046"/>
                </a:cubicBezTo>
                <a:cubicBezTo>
                  <a:pt x="629024" y="112820"/>
                  <a:pt x="659466" y="142624"/>
                  <a:pt x="681463" y="178369"/>
                </a:cubicBezTo>
                <a:cubicBezTo>
                  <a:pt x="758023" y="302780"/>
                  <a:pt x="751350" y="291836"/>
                  <a:pt x="769954" y="384846"/>
                </a:cubicBezTo>
                <a:cubicBezTo>
                  <a:pt x="753567" y="424175"/>
                  <a:pt x="750919" y="472706"/>
                  <a:pt x="720792" y="502833"/>
                </a:cubicBezTo>
                <a:cubicBezTo>
                  <a:pt x="693666" y="529958"/>
                  <a:pt x="648109" y="527556"/>
                  <a:pt x="612637" y="542162"/>
                </a:cubicBezTo>
                <a:cubicBezTo>
                  <a:pt x="569738" y="559826"/>
                  <a:pt x="548464" y="579329"/>
                  <a:pt x="504483" y="591324"/>
                </a:cubicBezTo>
                <a:cubicBezTo>
                  <a:pt x="442052" y="608351"/>
                  <a:pt x="283756" y="609668"/>
                  <a:pt x="258676" y="610988"/>
                </a:cubicBezTo>
                <a:cubicBezTo>
                  <a:pt x="232457" y="607711"/>
                  <a:pt x="202793" y="614553"/>
                  <a:pt x="180018" y="601156"/>
                </a:cubicBezTo>
                <a:cubicBezTo>
                  <a:pt x="103465" y="556125"/>
                  <a:pt x="64377" y="466120"/>
                  <a:pt x="22702" y="394678"/>
                </a:cubicBezTo>
                <a:cubicBezTo>
                  <a:pt x="5547" y="300328"/>
                  <a:pt x="-22834" y="215346"/>
                  <a:pt x="32534" y="119375"/>
                </a:cubicBezTo>
                <a:cubicBezTo>
                  <a:pt x="57101" y="76792"/>
                  <a:pt x="108956" y="57137"/>
                  <a:pt x="150521" y="30885"/>
                </a:cubicBezTo>
                <a:cubicBezTo>
                  <a:pt x="201313" y="-1194"/>
                  <a:pt x="200705" y="1388"/>
                  <a:pt x="239012" y="13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50743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Ex.19</a:t>
            </a:r>
            <a:endParaRPr lang="th-TH" sz="1800" kern="0" dirty="0"/>
          </a:p>
        </p:txBody>
      </p:sp>
      <p:pic>
        <p:nvPicPr>
          <p:cNvPr id="5" name="Picture 4" descr="A paper with a qr code&#10;&#10;Description automatically generated">
            <a:extLst>
              <a:ext uri="{FF2B5EF4-FFF2-40B4-BE49-F238E27FC236}">
                <a16:creationId xmlns:a16="http://schemas.microsoft.com/office/drawing/2014/main" id="{31D1998A-1591-2102-5B26-5156C35B7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5105400" cy="72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5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FD27AB-0EAF-9436-4477-319EBC32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295"/>
            <a:ext cx="5867400" cy="612741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77CB43D-B9AE-B760-2793-14742FE70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00" y="2126226"/>
            <a:ext cx="5689100" cy="30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01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Ex.20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233F1-040E-38CE-6A01-D8DC8502C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4516"/>
            <a:ext cx="4799330" cy="67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94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32E371-97C4-7C66-5EEC-CDCBCD958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194127" cy="50292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0AB17F-BE43-19B5-1830-47FEF7DB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27" y="228600"/>
            <a:ext cx="5860427" cy="31242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5AC6F1-CD31-B5FA-96F8-4F5D26703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49" y="3505201"/>
            <a:ext cx="564839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51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542D8-E0F6-2AD1-109B-8DFED9E8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4572000"/>
            <a:ext cx="9879965" cy="196977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ที่ตรวจแล้วผิดวัดได้ทั้งหมด 2975 ตัว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ที่ถูกต้องตามต้นฉบับทั้งหมดมี 34402 ตัว</a:t>
            </a:r>
          </a:p>
          <a:p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ประสิทธิภาพคิดเป็น 91.35%</a:t>
            </a:r>
          </a:p>
          <a:p>
            <a:endParaRPr lang="th-TH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2D420B-608E-4B82-ABBF-34A49D40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162"/>
            <a:ext cx="10972801" cy="40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412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19600" y="4987335"/>
            <a:ext cx="3505200" cy="61702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52200"/>
              </a:lnSpc>
              <a:spcBef>
                <a:spcPts val="5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ช</a:t>
            </a:r>
            <a:r>
              <a:rPr lang="th-TH"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ื่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อ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FFFFFF"/>
                </a:solidFill>
              </a:rPr>
              <a:t>–</a:t>
            </a:r>
            <a:r>
              <a:rPr sz="1400" spc="-85" dirty="0">
                <a:solidFill>
                  <a:srgbClr val="FFFFFF"/>
                </a:solidFill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น</a:t>
            </a:r>
            <a:r>
              <a:rPr lang="th-TH"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ามสกุล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lang="en-US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นายพีรณัช ศรีพยุงฉันท์</a:t>
            </a:r>
            <a:b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</a:br>
            <a:endParaRPr sz="1400" dirty="0"/>
          </a:p>
        </p:txBody>
      </p:sp>
      <p:sp>
        <p:nvSpPr>
          <p:cNvPr id="13" name="object 13"/>
          <p:cNvSpPr txBox="1"/>
          <p:nvPr/>
        </p:nvSpPr>
        <p:spPr>
          <a:xfrm>
            <a:off x="4152900" y="609600"/>
            <a:ext cx="3886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ผู้ทำโครงการ</a:t>
            </a:r>
            <a:endParaRPr lang="th-TH" sz="4800" dirty="0"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2709A-6D56-EF00-E6E8-90423FE8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66" y="1981200"/>
            <a:ext cx="1899667" cy="253288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00190" y="609600"/>
            <a:ext cx="48387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อาจารย์ที่ปรึกษา</a:t>
            </a:r>
            <a:endParaRPr lang="th-TH" sz="48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7488" y="5105400"/>
            <a:ext cx="1854200" cy="99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อ.</a:t>
            </a:r>
            <a:r>
              <a:rPr lang="th-TH"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กฤษฎ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า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พ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รหม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ส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ุทธิรักษ์</a:t>
            </a:r>
            <a:endParaRPr sz="1400" dirty="0">
              <a:latin typeface="Microsoft Sans Serif"/>
              <a:cs typeface="Microsoft Sans Serif"/>
            </a:endParaRPr>
          </a:p>
          <a:p>
            <a:pPr marL="27940" algn="ctr">
              <a:lnSpc>
                <a:spcPct val="100000"/>
              </a:lnSpc>
              <a:spcBef>
                <a:spcPts val="1864"/>
              </a:spcBef>
            </a:pP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Advisor</a:t>
            </a:r>
            <a:endParaRPr sz="1400" dirty="0">
              <a:latin typeface="Tahoma"/>
              <a:cs typeface="Tahoma"/>
            </a:endParaRPr>
          </a:p>
          <a:p>
            <a:pPr marL="27305" algn="ctr">
              <a:lnSpc>
                <a:spcPct val="100000"/>
              </a:lnSpc>
              <a:spcBef>
                <a:spcPts val="755"/>
              </a:spcBef>
            </a:pPr>
            <a:r>
              <a:rPr sz="1400" spc="-75" dirty="0">
                <a:solidFill>
                  <a:srgbClr val="A9C8F5"/>
                </a:solidFill>
                <a:latin typeface="Tahoma"/>
                <a:cs typeface="Tahoma"/>
              </a:rPr>
              <a:t>(</a:t>
            </a:r>
            <a:r>
              <a:rPr lang="th-TH" sz="1400" spc="-75" dirty="0">
                <a:solidFill>
                  <a:srgbClr val="A9C8F5"/>
                </a:solidFill>
                <a:latin typeface="Microsoft Sans Serif"/>
                <a:cs typeface="Microsoft Sans Serif"/>
              </a:rPr>
              <a:t>ที่ปรึกษาหลัก</a:t>
            </a: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8EB9C2-6351-F3E8-7913-9C9EFAE3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310" y="1905466"/>
            <a:ext cx="2031378" cy="30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1739898" y="1216638"/>
            <a:ext cx="884766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2400" kern="0" dirty="0"/>
              <a:t>ปรับแต่งค่าต่างๆ เช่น ภาษา</a:t>
            </a:r>
            <a:r>
              <a:rPr lang="en-US" sz="2400" kern="0" dirty="0"/>
              <a:t>, dpi </a:t>
            </a:r>
            <a:r>
              <a:rPr lang="th-TH" sz="2400" kern="0" dirty="0"/>
              <a:t>และเขียนชื่อไฟล์ที่ต้องการ </a:t>
            </a:r>
            <a:r>
              <a:rPr lang="en-US" sz="2400" kern="0" dirty="0"/>
              <a:t>Save</a:t>
            </a:r>
          </a:p>
          <a:p>
            <a:pPr algn="ctr"/>
            <a:r>
              <a:rPr lang="th-TH" sz="2400" kern="0" dirty="0"/>
              <a:t>แล้วกด </a:t>
            </a:r>
            <a:r>
              <a:rPr lang="en-US" sz="2400" kern="0" dirty="0"/>
              <a:t>Submit</a:t>
            </a:r>
            <a:endParaRPr lang="th-TH" sz="2400" kern="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38CFEA-D3AC-3BDA-A5B4-6D8CE34D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22297"/>
            <a:ext cx="8305800" cy="467201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866688B-8819-4B38-56C0-74AE20750A38}"/>
              </a:ext>
            </a:extLst>
          </p:cNvPr>
          <p:cNvSpPr/>
          <p:nvPr/>
        </p:nvSpPr>
        <p:spPr>
          <a:xfrm>
            <a:off x="3795252" y="5250426"/>
            <a:ext cx="629264" cy="290284"/>
          </a:xfrm>
          <a:custGeom>
            <a:avLst/>
            <a:gdLst>
              <a:gd name="connsiteX0" fmla="*/ 235974 w 629264"/>
              <a:gd name="connsiteY0" fmla="*/ 88490 h 290284"/>
              <a:gd name="connsiteX1" fmla="*/ 294967 w 629264"/>
              <a:gd name="connsiteY1" fmla="*/ 68826 h 290284"/>
              <a:gd name="connsiteX2" fmla="*/ 353961 w 629264"/>
              <a:gd name="connsiteY2" fmla="*/ 39329 h 290284"/>
              <a:gd name="connsiteX3" fmla="*/ 442451 w 629264"/>
              <a:gd name="connsiteY3" fmla="*/ 0 h 290284"/>
              <a:gd name="connsiteX4" fmla="*/ 540774 w 629264"/>
              <a:gd name="connsiteY4" fmla="*/ 9832 h 290284"/>
              <a:gd name="connsiteX5" fmla="*/ 629264 w 629264"/>
              <a:gd name="connsiteY5" fmla="*/ 39329 h 290284"/>
              <a:gd name="connsiteX6" fmla="*/ 589935 w 629264"/>
              <a:gd name="connsiteY6" fmla="*/ 186813 h 290284"/>
              <a:gd name="connsiteX7" fmla="*/ 530942 w 629264"/>
              <a:gd name="connsiteY7" fmla="*/ 245806 h 290284"/>
              <a:gd name="connsiteX8" fmla="*/ 275303 w 629264"/>
              <a:gd name="connsiteY8" fmla="*/ 285135 h 290284"/>
              <a:gd name="connsiteX9" fmla="*/ 19664 w 629264"/>
              <a:gd name="connsiteY9" fmla="*/ 245806 h 290284"/>
              <a:gd name="connsiteX10" fmla="*/ 0 w 629264"/>
              <a:gd name="connsiteY10" fmla="*/ 216309 h 290284"/>
              <a:gd name="connsiteX11" fmla="*/ 29496 w 629264"/>
              <a:gd name="connsiteY11" fmla="*/ 137651 h 290284"/>
              <a:gd name="connsiteX12" fmla="*/ 117987 w 629264"/>
              <a:gd name="connsiteY12" fmla="*/ 88490 h 290284"/>
              <a:gd name="connsiteX13" fmla="*/ 294967 w 629264"/>
              <a:gd name="connsiteY13" fmla="*/ 49161 h 290284"/>
              <a:gd name="connsiteX14" fmla="*/ 422787 w 629264"/>
              <a:gd name="connsiteY14" fmla="*/ 29497 h 290284"/>
              <a:gd name="connsiteX15" fmla="*/ 452283 w 629264"/>
              <a:gd name="connsiteY15" fmla="*/ 29497 h 29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9264" h="290284">
                <a:moveTo>
                  <a:pt x="235974" y="88490"/>
                </a:moveTo>
                <a:cubicBezTo>
                  <a:pt x="255638" y="81935"/>
                  <a:pt x="275833" y="76798"/>
                  <a:pt x="294967" y="68826"/>
                </a:cubicBezTo>
                <a:cubicBezTo>
                  <a:pt x="315262" y="60370"/>
                  <a:pt x="334038" y="48626"/>
                  <a:pt x="353961" y="39329"/>
                </a:cubicBezTo>
                <a:cubicBezTo>
                  <a:pt x="383211" y="25679"/>
                  <a:pt x="412954" y="13110"/>
                  <a:pt x="442451" y="0"/>
                </a:cubicBezTo>
                <a:cubicBezTo>
                  <a:pt x="475225" y="3277"/>
                  <a:pt x="508543" y="3046"/>
                  <a:pt x="540774" y="9832"/>
                </a:cubicBezTo>
                <a:cubicBezTo>
                  <a:pt x="571199" y="16237"/>
                  <a:pt x="629264" y="39329"/>
                  <a:pt x="629264" y="39329"/>
                </a:cubicBezTo>
                <a:cubicBezTo>
                  <a:pt x="616154" y="88490"/>
                  <a:pt x="611810" y="140876"/>
                  <a:pt x="589935" y="186813"/>
                </a:cubicBezTo>
                <a:cubicBezTo>
                  <a:pt x="577979" y="211921"/>
                  <a:pt x="555520" y="232794"/>
                  <a:pt x="530942" y="245806"/>
                </a:cubicBezTo>
                <a:cubicBezTo>
                  <a:pt x="461612" y="282510"/>
                  <a:pt x="346207" y="280408"/>
                  <a:pt x="275303" y="285135"/>
                </a:cubicBezTo>
                <a:cubicBezTo>
                  <a:pt x="154604" y="279649"/>
                  <a:pt x="91311" y="317454"/>
                  <a:pt x="19664" y="245806"/>
                </a:cubicBezTo>
                <a:cubicBezTo>
                  <a:pt x="11308" y="237450"/>
                  <a:pt x="6555" y="226141"/>
                  <a:pt x="0" y="216309"/>
                </a:cubicBezTo>
                <a:cubicBezTo>
                  <a:pt x="9832" y="190090"/>
                  <a:pt x="10503" y="158227"/>
                  <a:pt x="29496" y="137651"/>
                </a:cubicBezTo>
                <a:cubicBezTo>
                  <a:pt x="52383" y="112856"/>
                  <a:pt x="87806" y="103580"/>
                  <a:pt x="117987" y="88490"/>
                </a:cubicBezTo>
                <a:cubicBezTo>
                  <a:pt x="207427" y="43770"/>
                  <a:pt x="180315" y="62649"/>
                  <a:pt x="294967" y="49161"/>
                </a:cubicBezTo>
                <a:cubicBezTo>
                  <a:pt x="419172" y="34549"/>
                  <a:pt x="284994" y="43276"/>
                  <a:pt x="422787" y="29497"/>
                </a:cubicBezTo>
                <a:cubicBezTo>
                  <a:pt x="432570" y="28519"/>
                  <a:pt x="442451" y="29497"/>
                  <a:pt x="452283" y="2949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648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086099" y="1219200"/>
            <a:ext cx="6019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Select </a:t>
            </a:r>
            <a:r>
              <a:rPr lang="th-TH" sz="3200" kern="0" dirty="0"/>
              <a:t>เพื่อเลือก </a:t>
            </a:r>
            <a:r>
              <a:rPr lang="en-US" sz="3200" kern="0" dirty="0"/>
              <a:t>Yes </a:t>
            </a:r>
            <a:r>
              <a:rPr lang="th-TH" sz="3200" kern="0" dirty="0"/>
              <a:t>หรือ </a:t>
            </a:r>
            <a:r>
              <a:rPr lang="en-US" sz="3200" kern="0" dirty="0"/>
              <a:t>No</a:t>
            </a:r>
            <a:endParaRPr lang="th-TH" sz="3200" kern="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3DF9F-391E-1B07-3EAE-DBB42C103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0" y="2107412"/>
            <a:ext cx="6278023" cy="353138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24E2A1-8F61-8399-DAF9-86F5AB3B8EAA}"/>
              </a:ext>
            </a:extLst>
          </p:cNvPr>
          <p:cNvSpPr/>
          <p:nvPr/>
        </p:nvSpPr>
        <p:spPr>
          <a:xfrm>
            <a:off x="4572000" y="3137719"/>
            <a:ext cx="457200" cy="254410"/>
          </a:xfrm>
          <a:custGeom>
            <a:avLst/>
            <a:gdLst>
              <a:gd name="connsiteX0" fmla="*/ 32021 w 523634"/>
              <a:gd name="connsiteY0" fmla="*/ 88491 h 255639"/>
              <a:gd name="connsiteX1" fmla="*/ 169672 w 523634"/>
              <a:gd name="connsiteY1" fmla="*/ 29497 h 255639"/>
              <a:gd name="connsiteX2" fmla="*/ 287659 w 523634"/>
              <a:gd name="connsiteY2" fmla="*/ 0 h 255639"/>
              <a:gd name="connsiteX3" fmla="*/ 415479 w 523634"/>
              <a:gd name="connsiteY3" fmla="*/ 19665 h 255639"/>
              <a:gd name="connsiteX4" fmla="*/ 523634 w 523634"/>
              <a:gd name="connsiteY4" fmla="*/ 167149 h 255639"/>
              <a:gd name="connsiteX5" fmla="*/ 494137 w 523634"/>
              <a:gd name="connsiteY5" fmla="*/ 235975 h 255639"/>
              <a:gd name="connsiteX6" fmla="*/ 405647 w 523634"/>
              <a:gd name="connsiteY6" fmla="*/ 255639 h 255639"/>
              <a:gd name="connsiteX7" fmla="*/ 32021 w 523634"/>
              <a:gd name="connsiteY7" fmla="*/ 235975 h 255639"/>
              <a:gd name="connsiteX8" fmla="*/ 2524 w 523634"/>
              <a:gd name="connsiteY8" fmla="*/ 137652 h 255639"/>
              <a:gd name="connsiteX9" fmla="*/ 32021 w 523634"/>
              <a:gd name="connsiteY9" fmla="*/ 98323 h 255639"/>
              <a:gd name="connsiteX10" fmla="*/ 150008 w 523634"/>
              <a:gd name="connsiteY10" fmla="*/ 98323 h 25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634" h="255639">
                <a:moveTo>
                  <a:pt x="32021" y="88491"/>
                </a:moveTo>
                <a:cubicBezTo>
                  <a:pt x="131292" y="68635"/>
                  <a:pt x="32203" y="93649"/>
                  <a:pt x="169672" y="29497"/>
                </a:cubicBezTo>
                <a:cubicBezTo>
                  <a:pt x="212950" y="9301"/>
                  <a:pt x="241524" y="7690"/>
                  <a:pt x="287659" y="0"/>
                </a:cubicBezTo>
                <a:cubicBezTo>
                  <a:pt x="330266" y="6555"/>
                  <a:pt x="376922" y="387"/>
                  <a:pt x="415479" y="19665"/>
                </a:cubicBezTo>
                <a:cubicBezTo>
                  <a:pt x="457361" y="40606"/>
                  <a:pt x="500652" y="126930"/>
                  <a:pt x="523634" y="167149"/>
                </a:cubicBezTo>
                <a:cubicBezTo>
                  <a:pt x="513802" y="190091"/>
                  <a:pt x="514105" y="220999"/>
                  <a:pt x="494137" y="235975"/>
                </a:cubicBezTo>
                <a:cubicBezTo>
                  <a:pt x="469964" y="254105"/>
                  <a:pt x="435863" y="255639"/>
                  <a:pt x="405647" y="255639"/>
                </a:cubicBezTo>
                <a:cubicBezTo>
                  <a:pt x="280933" y="255639"/>
                  <a:pt x="156563" y="242530"/>
                  <a:pt x="32021" y="235975"/>
                </a:cubicBezTo>
                <a:cubicBezTo>
                  <a:pt x="9975" y="202907"/>
                  <a:pt x="-6515" y="187364"/>
                  <a:pt x="2524" y="137652"/>
                </a:cubicBezTo>
                <a:cubicBezTo>
                  <a:pt x="5455" y="121529"/>
                  <a:pt x="16187" y="102545"/>
                  <a:pt x="32021" y="98323"/>
                </a:cubicBezTo>
                <a:cubicBezTo>
                  <a:pt x="70022" y="88189"/>
                  <a:pt x="110679" y="98323"/>
                  <a:pt x="150008" y="98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E189B7E-3327-CCBE-4DFA-69B5E74E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93" y="2869412"/>
            <a:ext cx="5536073" cy="20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65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BD8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</TotalTime>
  <Words>1115</Words>
  <Application>Microsoft Office PowerPoint</Application>
  <PresentationFormat>Widescreen</PresentationFormat>
  <Paragraphs>290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Calibri</vt:lpstr>
      <vt:lpstr>Courier New</vt:lpstr>
      <vt:lpstr>Microsoft Sans Serif</vt:lpstr>
      <vt:lpstr>Tahoma</vt:lpstr>
      <vt:lpstr>Office Theme</vt:lpstr>
      <vt:lpstr>ED02-2023-Thai OCR</vt:lpstr>
      <vt:lpstr>ความเป็นมาของ Thai-OCR</vt:lpstr>
      <vt:lpstr>วัตถุประสงค์</vt:lpstr>
      <vt:lpstr>ขั้นตอนการทำโปรแกรม Thai-OCR และวัดประสิทธิภาพ</vt:lpstr>
      <vt:lpstr>การพัฒนาโปรแกรม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การใช้โปรแกรมวัดประสิทธิภาพ Thai-OCR</vt:lpstr>
      <vt:lpstr>การใช้โปรแกรมวัดประสิทธิภาพ Thai-OCR</vt:lpstr>
      <vt:lpstr>การใช้โปรแกรมวัดประสิทธิภาพ Thai-OCR</vt:lpstr>
      <vt:lpstr>การใช้โปรแกรมวัดประสิทธิภาพ Thai-OCR</vt:lpstr>
      <vt:lpstr>การวัดประสิทธิภาพของโปรแกรม Thai-OCR</vt:lpstr>
      <vt:lpstr>การวัด Sequence Matcher</vt:lpstr>
      <vt:lpstr>PowerPoint Presentation</vt:lpstr>
      <vt:lpstr>การวัด Sequence Matcher</vt:lpstr>
      <vt:lpstr>การวัด Sequence Matcher</vt:lpstr>
      <vt:lpstr>การวัด Sequence Matcher</vt:lpstr>
      <vt:lpstr>การวัด Sequence Matcher</vt:lpstr>
      <vt:lpstr>PowerPoint Presentation</vt:lpstr>
      <vt:lpstr>PowerPoint Presentation</vt:lpstr>
      <vt:lpstr>การวัดประสิทธิภาพ</vt:lpstr>
      <vt:lpstr>การวัดประสิทธิภาพ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ชื่อ – นามสกุล  : นายพีรณัช ศรีพยุงฉันท์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 Immersive  Platform for Education</dc:title>
  <dc:creator>Krisada Phromsuthirak</dc:creator>
  <cp:lastModifiedBy>Pee Sri</cp:lastModifiedBy>
  <cp:revision>319</cp:revision>
  <dcterms:created xsi:type="dcterms:W3CDTF">2023-07-03T02:29:14Z</dcterms:created>
  <dcterms:modified xsi:type="dcterms:W3CDTF">2024-05-19T21:30:17Z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2023-07-03T00:00:00Z</vt:filetime>
  </property>
</Properties>
</file>